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homefedcorporation.com/eb-5-investment/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3gfund.com/" TargetMode="External"/><Relationship Id="rId3" Type="http://schemas.openxmlformats.org/officeDocument/2006/relationships/hyperlink" Target="https://homefedcorporation.com/" TargetMode="Externa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3gfund.com/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3gfund.com/healdsburg-vineyard-hotel-eb5-tea-project/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homefedcorporation.com/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homefedcorporation.com/portfolio/cota-vera/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3gfund.com/" TargetMode="External"/><Relationship Id="rId3" Type="http://schemas.openxmlformats.org/officeDocument/2006/relationships/hyperlink" Target="https://homefedcorporation.com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4976"/>
              </a:gs>
              <a:gs pos="100000">
                <a:srgbClr val="008081"/>
              </a:gs>
            </a:gsLst>
            <a:lin scaled="0" ang="1890000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EB-5 Investment Risk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200">
                <a:solidFill>
                  <a:srgbClr val="FFFFFF"/>
                </a:solidFill>
              </a:defRPr>
            </a:pPr>
            <a:r>
              <a:t>GGG Group vs HomeFed Corporation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57200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2000">
                <a:solidFill>
                  <a:srgbClr val="FFFFFF"/>
                </a:solidFill>
              </a:defRPr>
            </a:pPr>
            <a:r>
              <a:t>A Comprehensive Comparison for EB-5 Visa Investors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600">
                <a:solidFill>
                  <a:srgbClr val="FFFFFF"/>
                </a:solidFill>
              </a:defRPr>
            </a:pPr>
            <a:r>
              <a:t>May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Implementation Strategy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Next Steps for HomeFed Investment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Contact HomeFed: Reach out to Trevor Anderson, Director of EB-5 Financing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Review Documents: Obtain and carefully review all project offering documents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Legal Consultation: Engage qualified EB-5 immigration attorney for review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Financial Analysis: Have financial advisor review investment structure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Site Visit: Consider visiting the Cota Vera 2 project site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Reference Check: Speak with previous HomeFed EB-5 investors if possible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Final Decision: Make informed investment decision based on complete due diligence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03504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1400">
                <a:solidFill>
                  <a:srgbClr val="2C3E50"/>
                </a:solidFill>
              </a:defRPr>
            </a:pPr>
            <a:r>
              <a:t>Contact HomeFed: </a:t>
            </a:r>
            <a:r>
              <a:rPr u="sng">
                <a:solidFill>
                  <a:srgbClr val="0072C6"/>
                </a:solidFill>
              </a:rPr>
              <a:t>HomeFed EB-5 Investment Page</a:t>
              <a:hlinkClick r:id="rId2" r:tooltip="https://homefedcorporation.com/eb-5-investment/" action="ppaction://hlinksldjump"/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Disclaimer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This analysis is for informational purposes only and does not constitute investment, legal, or immigration advice.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All EB-5 investments carry risks including potential loss of capital and no guarantee of immigration success.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Always consult with qualified professionals before making investment decisions.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Information is based on publicly available sources and research conducted as of May 2025.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Past performance does not guarantee future results.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>
                <a:solidFill>
                  <a:srgbClr val="2C3E50"/>
                </a:solidFill>
              </a:defRPr>
            </a:pPr>
            <a:r>
              <a:t>© 2025 EB-5 Investment Risk Analysis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Executive 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GGG Group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Risk Assessment: HIGH (85%)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Ongoing environmental litigation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Project approvals rescinded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Extreme wildfire risk exposure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Regulatory uncertainty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HomeFed Corporation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Risk Assessment: LOW (25%)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Proven track record with completions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Early investor repayments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Strong financial security measures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Established market presence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18288" cy="4572000"/>
          </a:xfrm>
          <a:prstGeom prst="rect">
            <a:avLst/>
          </a:prstGeom>
          <a:solidFill>
            <a:srgbClr val="0080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57200" y="5303520"/>
            <a:ext cx="8229600" cy="640080"/>
          </a:xfrm>
          <a:prstGeom prst="roundRect">
            <a:avLst/>
          </a:prstGeom>
          <a:solidFill>
            <a:srgbClr val="F5F5F5"/>
          </a:solidFill>
          <a:ln>
            <a:solidFill>
              <a:srgbClr val="0080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5394960"/>
            <a:ext cx="7863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1600" b="1">
                <a:solidFill>
                  <a:srgbClr val="008081"/>
                </a:solidFill>
              </a:defRPr>
            </a:pPr>
            <a:r>
              <a:t>Key Finding: HomeFed Corporation presents significantly lower risk compared to GGG Group for EB-5 investment purposes.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03504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1400">
                <a:solidFill>
                  <a:srgbClr val="2C3E50"/>
                </a:solidFill>
              </a:defRPr>
            </a:pPr>
            <a:r>
              <a:t>Company Websites: GGG Group   |   </a:t>
            </a:r>
            <a:r>
              <a:rPr u="sng">
                <a:solidFill>
                  <a:srgbClr val="0072C6"/>
                </a:solidFill>
              </a:rPr>
              <a:t>HomeFed Corporation</a:t>
              <a:hlinkClick r:id="rId3" r:tooltip="https://homefedcorporation.com/" action="ppaction://hlinksldjump"/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GGG Group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Guenoc Valley Project - Major Concerns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Environmental Litigation: Center for Biological Diversity and California Native Plant Society lawsuit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Court Ruling: Lake County judge ruled the county failed to adequately address wildfire evacuation and safety impacts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Current Status: Case is before the California Court of Appeals with no decision timeline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Project Status: All county approvals rescinded, project 'back to square one'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Wildfire Risk: Site has burned 11 times since 1952 (2014, 2015, 2018, 2020)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AG Settlement: California Attorney General demanded changes to address wildfire risks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03504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1400">
                <a:solidFill>
                  <a:srgbClr val="2C3E50"/>
                </a:solidFill>
              </a:defRPr>
            </a:pPr>
            <a:r>
              <a:t>For more information: </a:t>
            </a:r>
            <a:r>
              <a:rPr u="sng">
                <a:solidFill>
                  <a:srgbClr val="0072C6"/>
                </a:solidFill>
              </a:rPr>
              <a:t>Visit GGG Group Website</a:t>
              <a:hlinkClick r:id="rId2" r:tooltip="https://www.3gfund.com/" action="ppaction://hlinksldjump"/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GGG Group - Healdsburg Vineyard Hotel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Current EB-5 Offering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Location: 8 acres in Healdsburg, California wine country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Size: 108 luxury keys (99 rooms, 9 suites)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Amenities: 100-seat restaurant, 60-seat rooftop bar, 15,500 sq ft event space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Construction Status: 88% complete as of April 2025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Investment: $800,000 minimum, High Unemployment TEA designation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USCIS Status: Project approved by USCIS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Concern: GGG Group's involvement in the problematic Guenoc Valley development raises questions about overall risk management practices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03504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1400">
                <a:solidFill>
                  <a:srgbClr val="2C3E50"/>
                </a:solidFill>
              </a:defRPr>
            </a:pPr>
            <a:r>
              <a:t>For project details: </a:t>
            </a:r>
            <a:r>
              <a:rPr u="sng">
                <a:solidFill>
                  <a:srgbClr val="0072C6"/>
                </a:solidFill>
              </a:rPr>
              <a:t>View Healdsburg Vineyard Hotel Project</a:t>
              <a:hlinkClick r:id="rId2" r:tooltip="https://www.3gfund.com/healdsburg-vineyard-hotel-eb5-tea-project/" action="ppaction://hlinksldjump"/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HomeFed Corporation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Proven 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Village of Escaya: Completed EB-5 project with early investor repayments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Cota Vera 1: Completed project with investors receiving full repayment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Recognition: Top 25 Developer and Agents Top Project Award winner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Regulatory Compliance: Fast USCIS approvals (I-956F approval for Cota Vera 2 in only 6 months)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Market Position: Operating in Otay Ranch, one of nation's top-selling master planned communities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Clean Record: No significant regulatory enforcement actions identified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03504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1400">
                <a:solidFill>
                  <a:srgbClr val="2C3E50"/>
                </a:solidFill>
              </a:defRPr>
            </a:pPr>
            <a:r>
              <a:t>For more information: </a:t>
            </a:r>
            <a:r>
              <a:rPr u="sng">
                <a:solidFill>
                  <a:srgbClr val="0072C6"/>
                </a:solidFill>
              </a:rPr>
              <a:t>Visit HomeFed Corporation Website</a:t>
              <a:hlinkClick r:id="rId2" r:tooltip="https://homefedcorporation.com/" action="ppaction://hlinksldjump"/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HomeFed - Cota Vera 2 Project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Current EB-5 Offering &amp; Security Measures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Location: San Diego's Otay Ranch master planned community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Scale: Up to 3,276 homes including for-sale homes and luxury rental apartments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Community Features: Neighborhood retail, elementary school, recreational amenities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Construction Status: Grading and apartment construction commenced in 2023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Timeline: Homebuilding begins in 2025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First Position Trust Deed: Senior security position for EB-5 investors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Completion Guarantee: Developer guarantee for project completion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Conservative Structure: Emphasis on conservative financial approach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03504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1400">
                <a:solidFill>
                  <a:srgbClr val="2C3E50"/>
                </a:solidFill>
              </a:defRPr>
            </a:pPr>
            <a:r>
              <a:t>For project details: </a:t>
            </a:r>
            <a:r>
              <a:rPr u="sng">
                <a:solidFill>
                  <a:srgbClr val="0072C6"/>
                </a:solidFill>
              </a:rPr>
              <a:t>View Cota Vera Project</a:t>
              <a:hlinkClick r:id="rId2" r:tooltip="https://homefedcorporation.com/portfolio/cota-vera/" action="ppaction://hlinksldjump"/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Risk Comparison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261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/>
                <a:gridCol w="2880360"/>
                <a:gridCol w="2880360"/>
              </a:tblGrid>
              <a:tr h="587828">
                <a:tc>
                  <a:txBody>
                    <a:bodyPr wrap="square"/>
                    <a:lstStyle/>
                    <a:p>
                      <a:pPr algn="ctr">
                        <a:defRPr sz="1800" b="1">
                          <a:solidFill>
                            <a:srgbClr val="FFFFFF"/>
                          </a:solidFill>
                        </a:defRPr>
                      </a:pPr>
                      <a:r>
                        <a:t>Risk Factor</a:t>
                      </a:r>
                    </a:p>
                  </a:txBody>
                  <a:tcPr>
                    <a:solidFill>
                      <a:srgbClr val="00497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800" b="1">
                          <a:solidFill>
                            <a:srgbClr val="FFFFFF"/>
                          </a:solidFill>
                        </a:defRPr>
                      </a:pPr>
                      <a:r>
                        <a:t>GGG Group</a:t>
                      </a:r>
                    </a:p>
                  </a:txBody>
                  <a:tcPr>
                    <a:solidFill>
                      <a:srgbClr val="00497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800" b="1">
                          <a:solidFill>
                            <a:srgbClr val="FFFFFF"/>
                          </a:solidFill>
                        </a:defRPr>
                      </a:pPr>
                      <a:r>
                        <a:t>HomeFed Corporation</a:t>
                      </a:r>
                    </a:p>
                  </a:txBody>
                  <a:tcPr>
                    <a:solidFill>
                      <a:srgbClr val="004976"/>
                    </a:solidFill>
                  </a:tcPr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Legal/Regulatory Risk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(90%)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(15%)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Environmental Risk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(95%)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(20%)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Project Completion Risk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(80%)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Financial Security Risk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F39C12"/>
                          </a:solidFill>
                        </a:defRPr>
                      </a:pPr>
                      <a:r>
                        <a:t>MODERATE (60%)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(20%)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Market Risk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(85%)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87832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Transparency Risk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F39C12"/>
                          </a:solidFill>
                        </a:defRPr>
                      </a:pPr>
                      <a:r>
                        <a:t>MODERATE (65%)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(15%)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EB-5 Due Diligence Best Practices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Critical Factors to Evaluate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Developer track record of completions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Financial structure and security measures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Market conditions and demand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Regulatory compliance history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Legal issues and litigation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Job creation methodology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Exit strategy and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Red Flags to Avoid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Ongoing environmental litigation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Rescinded government approvals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Extreme natural disaster risk zones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Limited developer track record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Lack of security measures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Poor communication and transparency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Unrealistic projections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18288" cy="4572000"/>
          </a:xfrm>
          <a:prstGeom prst="rect">
            <a:avLst/>
          </a:prstGeom>
          <a:solidFill>
            <a:srgbClr val="0080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Final Recommendation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263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371600"/>
            <a:ext cx="8229600" cy="7315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1463040"/>
            <a:ext cx="7863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Recommended Choice: HomeFed Corporation presents significantly lower risk and better investor protection compared to GGG Group for EB-5 investment purposes.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 b="1">
                <a:solidFill>
                  <a:srgbClr val="008081"/>
                </a:solidFill>
              </a:defRPr>
            </a:pPr>
            <a:r>
              <a:t>Key Reasons: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834640"/>
            <a:ext cx="8229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Proven Track Record: Successfully completed multiple EB-5 projects with demonstrated investor repayments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Financial Security: Offers completion guarantees and first position trust deed security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Market Stability: Operating in established San Diego real estate market with proven demand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Regulatory Compliance: Fast USCIS approvals and clean compliance record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Transparency: Clear communication and regular project updates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Risk Management: Conservative financial approach and experienced management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03504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1400">
                <a:solidFill>
                  <a:srgbClr val="2C3E50"/>
                </a:solidFill>
              </a:defRPr>
            </a:pPr>
            <a:r>
              <a:t>Company Websites: GGG Group   |   </a:t>
            </a:r>
            <a:r>
              <a:rPr u="sng">
                <a:solidFill>
                  <a:srgbClr val="0072C6"/>
                </a:solidFill>
              </a:rPr>
              <a:t>HomeFed Corporation</a:t>
              <a:hlinkClick r:id="rId3" r:tooltip="https://homefedcorporation.com/" action="ppaction://hlinksldjump"/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